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0"/>
  </p:notesMasterIdLst>
  <p:sldIdLst>
    <p:sldId id="256" r:id="rId2"/>
    <p:sldId id="257" r:id="rId3"/>
    <p:sldId id="309" r:id="rId4"/>
    <p:sldId id="313" r:id="rId5"/>
    <p:sldId id="311" r:id="rId6"/>
    <p:sldId id="312" r:id="rId7"/>
    <p:sldId id="308" r:id="rId8"/>
    <p:sldId id="307" r:id="rId9"/>
    <p:sldId id="259" r:id="rId10"/>
    <p:sldId id="260" r:id="rId11"/>
    <p:sldId id="310" r:id="rId12"/>
    <p:sldId id="303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304" r:id="rId30"/>
    <p:sldId id="305" r:id="rId31"/>
    <p:sldId id="318" r:id="rId32"/>
    <p:sldId id="319" r:id="rId33"/>
    <p:sldId id="320" r:id="rId34"/>
    <p:sldId id="321" r:id="rId35"/>
    <p:sldId id="322" r:id="rId36"/>
    <p:sldId id="327" r:id="rId37"/>
    <p:sldId id="328" r:id="rId38"/>
    <p:sldId id="316" r:id="rId39"/>
    <p:sldId id="306" r:id="rId40"/>
    <p:sldId id="279" r:id="rId41"/>
    <p:sldId id="280" r:id="rId42"/>
    <p:sldId id="282" r:id="rId43"/>
    <p:sldId id="283" r:id="rId44"/>
    <p:sldId id="285" r:id="rId45"/>
    <p:sldId id="286" r:id="rId46"/>
    <p:sldId id="287" r:id="rId47"/>
    <p:sldId id="329" r:id="rId48"/>
    <p:sldId id="288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330" r:id="rId57"/>
    <p:sldId id="301" r:id="rId58"/>
    <p:sldId id="302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6769D-3CC6-417B-A9C4-3E7D16F48E43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94ACF-F1EB-4A42-8068-5B89494E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4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0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7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5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5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7E6B-7F1F-42F7-A128-167195D2C40C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DE4C9-678F-4215-81FA-915A659F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8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mathnathan.com/2011/02/depthvsdistanc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research.microsoft.com/apps/pubs/default.aspx?id=14534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quGhaggn3cQ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mathnathan.com/2011/02/depthvsdistanc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RGB-D Images and Applications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Yao 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6"/>
          <p:cNvSpPr>
            <a:spLocks noGrp="1"/>
          </p:cNvSpPr>
          <p:nvPr>
            <p:ph type="title"/>
          </p:nvPr>
        </p:nvSpPr>
        <p:spPr>
          <a:xfrm>
            <a:off x="914400" y="122238"/>
            <a:ext cx="7315200" cy="1154112"/>
          </a:xfrm>
        </p:spPr>
        <p:txBody>
          <a:bodyPr/>
          <a:lstStyle/>
          <a:p>
            <a:r>
              <a:rPr lang="en-US" smtClean="0"/>
              <a:t>Kinect Accuracy</a:t>
            </a:r>
          </a:p>
        </p:txBody>
      </p:sp>
      <p:sp>
        <p:nvSpPr>
          <p:cNvPr id="25602" name="Content Placeholder 7"/>
          <p:cNvSpPr>
            <a:spLocks noGrp="1"/>
          </p:cNvSpPr>
          <p:nvPr>
            <p:ph idx="1"/>
          </p:nvPr>
        </p:nvSpPr>
        <p:spPr>
          <a:xfrm>
            <a:off x="914400" y="1447800"/>
            <a:ext cx="3733800" cy="5307013"/>
          </a:xfrm>
        </p:spPr>
        <p:txBody>
          <a:bodyPr/>
          <a:lstStyle/>
          <a:p>
            <a:r>
              <a:rPr lang="en-US" sz="2200" dirty="0" err="1" smtClean="0"/>
              <a:t>OpenKinect</a:t>
            </a:r>
            <a:r>
              <a:rPr lang="en-US" sz="2200" dirty="0" smtClean="0"/>
              <a:t> SDK</a:t>
            </a:r>
          </a:p>
          <a:p>
            <a:r>
              <a:rPr lang="en-US" sz="2200" dirty="0" smtClean="0"/>
              <a:t>11 Bit Accuracy</a:t>
            </a:r>
          </a:p>
          <a:p>
            <a:pPr lvl="1"/>
            <a:r>
              <a:rPr lang="en-US" sz="2000" dirty="0" smtClean="0"/>
              <a:t>2</a:t>
            </a:r>
            <a:r>
              <a:rPr lang="en-US" sz="2000" baseline="30000" dirty="0" smtClean="0"/>
              <a:t>11</a:t>
            </a:r>
            <a:r>
              <a:rPr lang="en-US" sz="2000" dirty="0" smtClean="0"/>
              <a:t> = 2048 possible values</a:t>
            </a:r>
          </a:p>
          <a:p>
            <a:r>
              <a:rPr lang="en-US" sz="2200" dirty="0" smtClean="0"/>
              <a:t>Measured Depth</a:t>
            </a:r>
          </a:p>
          <a:p>
            <a:pPr lvl="1"/>
            <a:r>
              <a:rPr lang="en-US" sz="2000" dirty="0" smtClean="0"/>
              <a:t>Calculated 11 bit value</a:t>
            </a:r>
          </a:p>
          <a:p>
            <a:pPr lvl="1"/>
            <a:r>
              <a:rPr lang="en-US" sz="2000" dirty="0" smtClean="0"/>
              <a:t>2047 = maximum distance</a:t>
            </a:r>
          </a:p>
          <a:p>
            <a:pPr lvl="2"/>
            <a:r>
              <a:rPr lang="en-US" sz="1800" dirty="0" smtClean="0"/>
              <a:t>Approx. 16.5 ft.</a:t>
            </a:r>
          </a:p>
          <a:p>
            <a:pPr lvl="1"/>
            <a:r>
              <a:rPr lang="en-US" sz="2000" dirty="0" smtClean="0"/>
              <a:t>0 = minimum distance</a:t>
            </a:r>
          </a:p>
          <a:p>
            <a:pPr lvl="2"/>
            <a:r>
              <a:rPr lang="en-US" sz="1800" dirty="0" smtClean="0"/>
              <a:t>Approx. 1.65 ft.</a:t>
            </a:r>
          </a:p>
          <a:p>
            <a:r>
              <a:rPr lang="en-US" sz="2200" dirty="0" smtClean="0"/>
              <a:t>Reasonable Range</a:t>
            </a:r>
          </a:p>
          <a:p>
            <a:pPr lvl="1"/>
            <a:r>
              <a:rPr lang="en-US" sz="2000" dirty="0" smtClean="0"/>
              <a:t>4 – 10 feet</a:t>
            </a:r>
          </a:p>
          <a:p>
            <a:pPr lvl="1"/>
            <a:r>
              <a:rPr lang="en-US" sz="2000" dirty="0" smtClean="0"/>
              <a:t>Provides Moderate Slope</a:t>
            </a:r>
          </a:p>
        </p:txBody>
      </p:sp>
      <p:sp>
        <p:nvSpPr>
          <p:cNvPr id="25607" name="Rectangle 1031"/>
          <p:cNvSpPr>
            <a:spLocks noChangeArrowheads="1"/>
          </p:cNvSpPr>
          <p:nvPr/>
        </p:nvSpPr>
        <p:spPr bwMode="auto">
          <a:xfrm>
            <a:off x="5018088" y="4953000"/>
            <a:ext cx="36782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Values from: </a:t>
            </a:r>
            <a:r>
              <a:rPr lang="en-US" sz="1000">
                <a:hlinkClick r:id="rId2"/>
              </a:rPr>
              <a:t>http://mathnathan.com/2011/02/depthvsdistance/</a:t>
            </a:r>
            <a:endParaRPr lang="en-US" sz="100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10" y="1772816"/>
            <a:ext cx="4479943" cy="312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1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Other RGB-D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536448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Intel </a:t>
            </a:r>
            <a:r>
              <a:rPr lang="en-US" dirty="0" err="1" smtClean="0"/>
              <a:t>RealSense</a:t>
            </a:r>
            <a:r>
              <a:rPr lang="en-US" dirty="0" smtClean="0"/>
              <a:t> Series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Asus </a:t>
            </a:r>
            <a:r>
              <a:rPr lang="en-US" dirty="0" err="1" smtClean="0"/>
              <a:t>Xtion</a:t>
            </a:r>
            <a:r>
              <a:rPr lang="en-US" dirty="0" smtClean="0"/>
              <a:t> Pro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Microsoft Kinect V2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Structure Sensor</a:t>
            </a:r>
          </a:p>
        </p:txBody>
      </p:sp>
      <p:pic>
        <p:nvPicPr>
          <p:cNvPr id="3078" name="Picture 6" descr="https://kheresy.files.wordpress.com/2012/12/primesense_sen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72" y="2398847"/>
            <a:ext cx="3560148" cy="17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theinquirer.net/IMG/025/259025/xbox-one-kinect-sens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16" y="3980459"/>
            <a:ext cx="3091604" cy="108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structure.io/static/occipital/images/product_photos/sensor_detail_uprigh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47" y="5180024"/>
            <a:ext cx="2331593" cy="15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oftware.intel.com/sites/default/files/managed/28/f0/f200_camerafeatur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00" y="1060705"/>
            <a:ext cx="2832492" cy="15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4945571"/>
          </a:xfrm>
        </p:spPr>
        <p:txBody>
          <a:bodyPr/>
          <a:lstStyle/>
          <a:p>
            <a:r>
              <a:rPr lang="en-US" dirty="0" smtClean="0"/>
              <a:t>Overview of RGB-D images and sensors</a:t>
            </a:r>
          </a:p>
          <a:p>
            <a:r>
              <a:rPr lang="en-US" dirty="0" smtClean="0"/>
              <a:t>Recognition: </a:t>
            </a:r>
            <a:r>
              <a:rPr lang="en-US" b="1" dirty="0" smtClean="0">
                <a:solidFill>
                  <a:srgbClr val="FF0000"/>
                </a:solidFill>
              </a:rPr>
              <a:t>human pose</a:t>
            </a:r>
            <a:r>
              <a:rPr lang="en-US" dirty="0" smtClean="0"/>
              <a:t>, hand gesture</a:t>
            </a:r>
          </a:p>
          <a:p>
            <a:r>
              <a:rPr lang="en-US" dirty="0" smtClean="0"/>
              <a:t>Reconstruction: Kinect 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</a:t>
            </a:r>
            <a:br>
              <a:rPr lang="en-US" dirty="0" smtClean="0"/>
            </a:br>
            <a:r>
              <a:rPr lang="en-US" dirty="0" smtClean="0"/>
              <a:t>Human Pose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43875" cy="4351338"/>
          </a:xfrm>
        </p:spPr>
        <p:txBody>
          <a:bodyPr/>
          <a:lstStyle/>
          <a:p>
            <a:r>
              <a:rPr lang="en-US" sz="2400" dirty="0" smtClean="0"/>
              <a:t>Research in pose recognition has been on going for 20+ years.</a:t>
            </a:r>
          </a:p>
          <a:p>
            <a:endParaRPr lang="en-US" sz="2400" dirty="0" smtClean="0"/>
          </a:p>
          <a:p>
            <a:r>
              <a:rPr lang="en-US" sz="2400" dirty="0" smtClean="0"/>
              <a:t>Many assumptions: multiple cameras, manual initialization, controlled/simple backgrounds</a:t>
            </a:r>
            <a:endParaRPr lang="en-US" sz="2400" dirty="0"/>
          </a:p>
        </p:txBody>
      </p:sp>
      <p:pic>
        <p:nvPicPr>
          <p:cNvPr id="6" name="Picture 2" descr="https://assets.vg247.com/current/2014/05/kinec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3" y="3541761"/>
            <a:ext cx="3718532" cy="309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398"/>
            <a:ext cx="4953000" cy="470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5562600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Model-Based Estimation of 3D Human </a:t>
            </a:r>
            <a:r>
              <a:rPr lang="en-US" dirty="0" smtClean="0"/>
              <a:t>Motion,</a:t>
            </a:r>
            <a:r>
              <a:rPr lang="en-US" dirty="0"/>
              <a:t>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Kakadiaris</a:t>
            </a:r>
            <a:r>
              <a:rPr lang="en-US" dirty="0" smtClean="0"/>
              <a:t> and </a:t>
            </a:r>
            <a:r>
              <a:rPr lang="pt-BR" dirty="0" smtClean="0"/>
              <a:t>Dimitris </a:t>
            </a:r>
            <a:r>
              <a:rPr lang="pt-BR" dirty="0"/>
              <a:t>Metaxas</a:t>
            </a:r>
            <a:r>
              <a:rPr lang="pt-BR" dirty="0" smtClean="0"/>
              <a:t>, PAMI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1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5754469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Tracking People by Learning Their </a:t>
            </a:r>
            <a:r>
              <a:rPr lang="en-US" dirty="0" smtClean="0"/>
              <a:t>Appearance, Deva </a:t>
            </a:r>
            <a:r>
              <a:rPr lang="en-US" dirty="0" err="1"/>
              <a:t>Ramanan</a:t>
            </a:r>
            <a:r>
              <a:rPr lang="en-US" dirty="0" smtClean="0"/>
              <a:t>, </a:t>
            </a:r>
            <a:r>
              <a:rPr lang="en-US" dirty="0"/>
              <a:t>David A. </a:t>
            </a:r>
            <a:r>
              <a:rPr lang="en-US" dirty="0" smtClean="0"/>
              <a:t>Forsyth, and Andrew </a:t>
            </a:r>
            <a:r>
              <a:rPr lang="en-US" dirty="0" err="1" smtClean="0"/>
              <a:t>Zisserman</a:t>
            </a:r>
            <a:r>
              <a:rPr lang="en-US" dirty="0" smtClean="0"/>
              <a:t>, PAMI 2007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"/>
            <a:ext cx="7291388" cy="538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6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Why does depth help?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7"/>
          <a:stretch/>
        </p:blipFill>
        <p:spPr bwMode="auto">
          <a:xfrm>
            <a:off x="1752600" y="2286000"/>
            <a:ext cx="5791200" cy="414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2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1" y="16507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Shotton et al. proposed two main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1.  Find body parts</a:t>
            </a:r>
          </a:p>
          <a:p>
            <a:pPr marL="0" indent="0">
              <a:buNone/>
            </a:pPr>
            <a:r>
              <a:rPr lang="en-US" dirty="0" smtClean="0"/>
              <a:t>2. Compute joint positions.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9391" y="57150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Real-Time Human Pose Recognition in Parts from Single Depth Images</a:t>
            </a:r>
            <a:endParaRPr lang="en-US" dirty="0"/>
          </a:p>
          <a:p>
            <a:r>
              <a:rPr lang="en-US" dirty="0"/>
              <a:t>Jamie Shotton Andrew Fitzgibbon Mat Cook Toby Sharp Mark </a:t>
            </a:r>
            <a:r>
              <a:rPr lang="en-US" dirty="0" err="1"/>
              <a:t>Finocchio</a:t>
            </a:r>
            <a:endParaRPr lang="en-US" dirty="0"/>
          </a:p>
          <a:p>
            <a:r>
              <a:rPr lang="en-US" dirty="0"/>
              <a:t>Richard Moore Alex </a:t>
            </a:r>
            <a:r>
              <a:rPr lang="en-US" dirty="0" err="1"/>
              <a:t>Kipman</a:t>
            </a:r>
            <a:r>
              <a:rPr lang="en-US" dirty="0"/>
              <a:t> Andrew </a:t>
            </a:r>
            <a:r>
              <a:rPr lang="en-US" dirty="0" smtClean="0"/>
              <a:t>Blake, CVPR 2011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1034" y="1902573"/>
            <a:ext cx="3715766" cy="369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93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body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we use for a feature?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should we use for a classifier?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6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body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we use for a feature?</a:t>
            </a:r>
          </a:p>
          <a:p>
            <a:pPr lvl="1"/>
            <a:r>
              <a:rPr lang="en-US" dirty="0" smtClean="0"/>
              <a:t>Difference in depth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should we use for a classifier?</a:t>
            </a:r>
          </a:p>
          <a:p>
            <a:pPr lvl="1"/>
            <a:r>
              <a:rPr lang="en-US" dirty="0" smtClean="0"/>
              <a:t>Random Decision Forests</a:t>
            </a:r>
          </a:p>
          <a:p>
            <a:pPr lvl="2"/>
            <a:r>
              <a:rPr lang="en-US" dirty="0" smtClean="0"/>
              <a:t>A set of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4945571"/>
          </a:xfrm>
        </p:spPr>
        <p:txBody>
          <a:bodyPr/>
          <a:lstStyle/>
          <a:p>
            <a:r>
              <a:rPr lang="en-US" dirty="0" smtClean="0"/>
              <a:t>Overview of RGB-D images and sensors</a:t>
            </a:r>
          </a:p>
          <a:p>
            <a:r>
              <a:rPr lang="en-US" dirty="0" smtClean="0"/>
              <a:t>Recognition: human pose, hand gesture</a:t>
            </a:r>
          </a:p>
          <a:p>
            <a:r>
              <a:rPr lang="en-US" dirty="0" smtClean="0"/>
              <a:t>Reconstruction: Kinect 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752600"/>
            <a:ext cx="63055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68" y="4301590"/>
            <a:ext cx="5328731" cy="73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84168" y="5183176"/>
                <a:ext cx="464482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 smtClean="0"/>
                  <a:t>: depth at pixel x in image </a:t>
                </a:r>
                <a:r>
                  <a:rPr lang="en-US" sz="1600" i="1" dirty="0" smtClean="0"/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 smtClean="0"/>
                  <a:t>: parameters describing offsets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68" y="5183176"/>
                <a:ext cx="4644829" cy="861774"/>
              </a:xfrm>
              <a:prstGeom prst="rect">
                <a:avLst/>
              </a:prstGeom>
              <a:blipFill rotWithShape="0">
                <a:blip r:embed="rId4"/>
                <a:stretch>
                  <a:fillRect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8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500973"/>
            <a:ext cx="8343900" cy="284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48768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Randomly choose a set of thresholds and features for splits.</a:t>
            </a:r>
          </a:p>
          <a:p>
            <a:pPr marL="342900" indent="-342900">
              <a:buAutoNum type="arabicPeriod"/>
            </a:pPr>
            <a:r>
              <a:rPr lang="en-US" dirty="0" smtClean="0"/>
              <a:t>Pick the threshold and feature that provide the largest information gain.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Recurse</a:t>
            </a:r>
            <a:r>
              <a:rPr lang="en-US" dirty="0" smtClean="0"/>
              <a:t> until a certain accuracy is reached or depth is obtained.</a:t>
            </a:r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4325752"/>
            <a:ext cx="3124201" cy="77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3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trees (depth 20) </a:t>
            </a:r>
          </a:p>
          <a:p>
            <a:r>
              <a:rPr lang="en-US" dirty="0" smtClean="0"/>
              <a:t>300k unique training images per tree.</a:t>
            </a:r>
          </a:p>
          <a:p>
            <a:r>
              <a:rPr lang="en-US" dirty="0" smtClean="0"/>
              <a:t>2000 candidate features, and 50 thresholds</a:t>
            </a:r>
          </a:p>
          <a:p>
            <a:r>
              <a:rPr lang="en-US" dirty="0" smtClean="0"/>
              <a:t>One </a:t>
            </a:r>
            <a:r>
              <a:rPr lang="en-US" dirty="0"/>
              <a:t>day on 1000 core cluster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2" y="1447800"/>
            <a:ext cx="68484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training/testing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2455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7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test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02384"/>
            <a:ext cx="8380520" cy="383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4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94" y="1447800"/>
            <a:ext cx="41433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7325"/>
            <a:ext cx="41338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2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mean-shift clustering to the labeled pixels. 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“Push back” each mode to lie at the center of the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6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4"/>
          <a:stretch/>
        </p:blipFill>
        <p:spPr bwMode="auto">
          <a:xfrm>
            <a:off x="304800" y="1981200"/>
            <a:ext cx="3453239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51"/>
          <a:stretch/>
        </p:blipFill>
        <p:spPr bwMode="auto">
          <a:xfrm>
            <a:off x="441382" y="4054157"/>
            <a:ext cx="3902018" cy="245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49"/>
          <a:stretch/>
        </p:blipFill>
        <p:spPr bwMode="auto">
          <a:xfrm>
            <a:off x="4227244" y="1981200"/>
            <a:ext cx="4575711" cy="166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0"/>
          <a:stretch/>
        </p:blipFill>
        <p:spPr bwMode="auto">
          <a:xfrm>
            <a:off x="5181600" y="4054157"/>
            <a:ext cx="3276600" cy="236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6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4945571"/>
          </a:xfrm>
        </p:spPr>
        <p:txBody>
          <a:bodyPr/>
          <a:lstStyle/>
          <a:p>
            <a:r>
              <a:rPr lang="en-US" dirty="0" smtClean="0"/>
              <a:t>Overview of RGB-D images and sensors</a:t>
            </a:r>
          </a:p>
          <a:p>
            <a:r>
              <a:rPr lang="en-US" dirty="0" smtClean="0"/>
              <a:t>Recognition: human pose, </a:t>
            </a:r>
            <a:r>
              <a:rPr lang="en-US" b="1" dirty="0" smtClean="0">
                <a:solidFill>
                  <a:srgbClr val="FF0000"/>
                </a:solidFill>
              </a:rPr>
              <a:t>hand gesture</a:t>
            </a:r>
          </a:p>
          <a:p>
            <a:r>
              <a:rPr lang="en-US" dirty="0" smtClean="0"/>
              <a:t>Reconstruction: Kinect 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49455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Overview of RGB-D images and sensors</a:t>
            </a:r>
          </a:p>
          <a:p>
            <a:r>
              <a:rPr lang="en-US" dirty="0" smtClean="0"/>
              <a:t>Recognition: human pose, hand gesture</a:t>
            </a:r>
          </a:p>
          <a:p>
            <a:r>
              <a:rPr lang="en-US" dirty="0" smtClean="0"/>
              <a:t>Reconstruction: Kinect 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6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</a:t>
            </a:r>
            <a:r>
              <a:rPr lang="en-US" dirty="0" smtClean="0"/>
              <a:t>gesture recognition</a:t>
            </a:r>
            <a:endParaRPr lang="en-US" dirty="0"/>
          </a:p>
        </p:txBody>
      </p:sp>
      <p:pic>
        <p:nvPicPr>
          <p:cNvPr id="3074" name="Picture 2" descr="https://software.intel.com/sites/default/files/managed/e1/cc/IntelRealSense_Scenario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159" y="1845754"/>
            <a:ext cx="7465682" cy="41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549" y="2372406"/>
            <a:ext cx="3170352" cy="23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57200" y="1592796"/>
            <a:ext cx="4762872" cy="4050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Target: low-cost </a:t>
            </a:r>
            <a:r>
              <a:rPr lang="en-US" sz="2400" dirty="0" err="1" smtClean="0"/>
              <a:t>markerless</a:t>
            </a:r>
            <a:r>
              <a:rPr lang="en-US" sz="2400" dirty="0" smtClean="0"/>
              <a:t> </a:t>
            </a:r>
            <a:r>
              <a:rPr lang="en-US" sz="2400" dirty="0" err="1" smtClean="0"/>
              <a:t>mocap</a:t>
            </a:r>
            <a:endParaRPr lang="en-US" sz="2400" dirty="0" smtClean="0"/>
          </a:p>
          <a:p>
            <a:pPr lvl="1"/>
            <a:r>
              <a:rPr lang="en-US" sz="2000" dirty="0" smtClean="0"/>
              <a:t>Full articulated pose with high </a:t>
            </a:r>
            <a:r>
              <a:rPr lang="en-US" sz="2000" dirty="0" err="1" smtClean="0"/>
              <a:t>DoF</a:t>
            </a:r>
            <a:endParaRPr lang="en-US" sz="2000" dirty="0" smtClean="0"/>
          </a:p>
          <a:p>
            <a:pPr lvl="1"/>
            <a:r>
              <a:rPr lang="en-US" sz="2000" dirty="0" smtClean="0"/>
              <a:t>Real-time with low latency</a:t>
            </a:r>
          </a:p>
          <a:p>
            <a:endParaRPr lang="en-US" sz="700" dirty="0" smtClean="0"/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Many </a:t>
            </a:r>
            <a:r>
              <a:rPr lang="en-US" sz="2000" dirty="0" err="1" smtClean="0"/>
              <a:t>DoF</a:t>
            </a:r>
            <a:r>
              <a:rPr lang="en-US" sz="2000" dirty="0" smtClean="0"/>
              <a:t> contribute to model deformation</a:t>
            </a:r>
          </a:p>
          <a:p>
            <a:pPr lvl="1"/>
            <a:r>
              <a:rPr lang="en-US" sz="2000" dirty="0" smtClean="0"/>
              <a:t>Constrained unknown parameter space</a:t>
            </a:r>
          </a:p>
          <a:p>
            <a:pPr lvl="1"/>
            <a:r>
              <a:rPr lang="en-US" sz="2000" dirty="0" smtClean="0"/>
              <a:t>Self-similar parts</a:t>
            </a:r>
          </a:p>
          <a:p>
            <a:pPr lvl="1"/>
            <a:r>
              <a:rPr lang="en-US" sz="2000" dirty="0" smtClean="0"/>
              <a:t>Self occlusion</a:t>
            </a:r>
          </a:p>
          <a:p>
            <a:pPr lvl="1"/>
            <a:r>
              <a:rPr lang="en-US" sz="2000" dirty="0" smtClean="0"/>
              <a:t>Device noise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Hand Pose Inference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20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Pipeline Overview</a:t>
            </a:r>
            <a:endParaRPr lang="en-US" sz="44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57200" y="1377213"/>
            <a:ext cx="8229600" cy="405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Tompson</a:t>
            </a:r>
            <a:r>
              <a:rPr lang="en-US" sz="2400" dirty="0"/>
              <a:t> et al. Real-time continuous pose recovery of human hands using convolutional networks. </a:t>
            </a:r>
            <a:r>
              <a:rPr lang="en-US" sz="2400" i="1" dirty="0"/>
              <a:t>ACM SIGGRAPH 2014</a:t>
            </a:r>
            <a:r>
              <a:rPr lang="en-US" sz="2400" i="1" dirty="0" smtClean="0"/>
              <a:t>.</a:t>
            </a:r>
            <a:endParaRPr lang="en-US" sz="2400" dirty="0"/>
          </a:p>
          <a:p>
            <a:r>
              <a:rPr lang="en-US" sz="2400" dirty="0" smtClean="0"/>
              <a:t>Supervised learning based approach</a:t>
            </a:r>
          </a:p>
          <a:p>
            <a:pPr lvl="1"/>
            <a:r>
              <a:rPr lang="en-US" sz="2000" dirty="0" smtClean="0"/>
              <a:t>Needs labeled dataset + machine learning</a:t>
            </a:r>
          </a:p>
          <a:p>
            <a:pPr lvl="1"/>
            <a:r>
              <a:rPr lang="en-US" sz="2000" dirty="0" smtClean="0"/>
              <a:t> Existing datasets had limited pose information for hands</a:t>
            </a:r>
            <a:endParaRPr lang="en-US" sz="2400" dirty="0" smtClean="0"/>
          </a:p>
          <a:p>
            <a:r>
              <a:rPr lang="en-US" sz="2400" dirty="0" smtClean="0"/>
              <a:t>Architecture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085132" y="5340628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61194" y="3788500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7020" y="3788500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2" name="Straight Arrow Connector 11"/>
          <p:cNvCxnSpPr>
            <a:stCxn id="11" idx="3"/>
            <a:endCxn id="10" idx="1"/>
          </p:cNvCxnSpPr>
          <p:nvPr/>
        </p:nvCxnSpPr>
        <p:spPr>
          <a:xfrm>
            <a:off x="2229148" y="4288056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  <a:endCxn id="14" idx="1"/>
          </p:cNvCxnSpPr>
          <p:nvPr/>
        </p:nvCxnSpPr>
        <p:spPr>
          <a:xfrm>
            <a:off x="4173364" y="4288056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50963" y="3788500"/>
            <a:ext cx="1726396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INVERSE KINEMETICS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5" name="Straight Arrow Connector 14"/>
          <p:cNvCxnSpPr>
            <a:stCxn id="9" idx="0"/>
            <a:endCxn id="10" idx="2"/>
          </p:cNvCxnSpPr>
          <p:nvPr/>
        </p:nvCxnSpPr>
        <p:spPr>
          <a:xfrm flipH="1" flipV="1">
            <a:off x="3417279" y="4787611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:\Users\tompson\Documents\GitRepos\NYU\Research\2013_05_01_Summer\HandPaper\figures\screenshot1_clipp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9160" y="5270410"/>
            <a:ext cx="1371040" cy="137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tompson\Documents\GitRepos\NYU\Research\2013_05_01_Summer\HandPaper\figures\screenshot2_clippe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7497" y="5269734"/>
            <a:ext cx="1143057" cy="13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C:\Users\tompson\Documents\GitRepos\NYU\Research\2013_05_01_Summer\HandPaper\figures\screenshot3_clippe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895" y="5266448"/>
            <a:ext cx="1145795" cy="13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Pipeline Overview</a:t>
            </a:r>
            <a:endParaRPr lang="en-US" sz="44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57200" y="1377213"/>
            <a:ext cx="8229600" cy="405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Supervised learning based approach</a:t>
            </a:r>
          </a:p>
          <a:p>
            <a:pPr lvl="1"/>
            <a:r>
              <a:rPr lang="en-US" sz="2000" dirty="0" smtClean="0"/>
              <a:t>Needs labeled dataset + machine learning</a:t>
            </a:r>
          </a:p>
          <a:p>
            <a:pPr lvl="1"/>
            <a:r>
              <a:rPr lang="en-US" sz="2000" dirty="0" smtClean="0"/>
              <a:t> Existing datasets had limited pose information for hands</a:t>
            </a:r>
            <a:endParaRPr lang="en-US" sz="2400" dirty="0" smtClean="0"/>
          </a:p>
          <a:p>
            <a:r>
              <a:rPr lang="en-US" sz="2400" dirty="0" smtClean="0"/>
              <a:t>Architecture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475532" y="4705628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1594" y="3153500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1619548" y="3653056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3563764" y="3653056"/>
            <a:ext cx="47760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10" idx="2"/>
          </p:cNvCxnSpPr>
          <p:nvPr/>
        </p:nvCxnSpPr>
        <p:spPr>
          <a:xfrm flipH="1" flipV="1">
            <a:off x="2807679" y="4152611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1514" y="3153500"/>
            <a:ext cx="1152128" cy="999111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75" y="2672156"/>
            <a:ext cx="3578160" cy="268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41364" y="3154927"/>
            <a:ext cx="1726396" cy="999111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INVERSE KINEMETICS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20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Pipeline Overview</a:t>
            </a:r>
            <a:endParaRPr lang="en-US" sz="44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57200" y="1377213"/>
            <a:ext cx="8229600" cy="405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Supervised learning based approach</a:t>
            </a:r>
          </a:p>
          <a:p>
            <a:pPr lvl="1"/>
            <a:r>
              <a:rPr lang="en-US" sz="2000" dirty="0" smtClean="0"/>
              <a:t>Needs labeled dataset + machine learning</a:t>
            </a:r>
          </a:p>
          <a:p>
            <a:pPr lvl="1"/>
            <a:r>
              <a:rPr lang="en-US" sz="2000" dirty="0" smtClean="0"/>
              <a:t> Existing datasets had limited pose information for hands</a:t>
            </a:r>
            <a:endParaRPr lang="en-US" sz="2400" dirty="0" smtClean="0"/>
          </a:p>
          <a:p>
            <a:r>
              <a:rPr lang="en-US" sz="2400" dirty="0" smtClean="0"/>
              <a:t>Architecture</a:t>
            </a:r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475532" y="4705628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19548" y="3653056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63764" y="3653056"/>
            <a:ext cx="47760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2807679" y="4152611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51594" y="3119283"/>
            <a:ext cx="1512170" cy="999111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420" y="3119283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75" y="2675048"/>
            <a:ext cx="3573283" cy="268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041364" y="3154927"/>
            <a:ext cx="1726396" cy="999111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INVERSE KINEMETICS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95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Pipeline Overview</a:t>
            </a:r>
            <a:endParaRPr lang="en-US" sz="44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57200" y="1377213"/>
            <a:ext cx="8229600" cy="405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Supervised learning based approach</a:t>
            </a:r>
          </a:p>
          <a:p>
            <a:pPr lvl="1"/>
            <a:r>
              <a:rPr lang="en-US" sz="2000" dirty="0" smtClean="0"/>
              <a:t>Needs labeled dataset + machine learning</a:t>
            </a:r>
          </a:p>
          <a:p>
            <a:pPr lvl="1"/>
            <a:r>
              <a:rPr lang="en-US" sz="2000" dirty="0" smtClean="0"/>
              <a:t> Existing datasets had limited pose information for hands</a:t>
            </a:r>
            <a:endParaRPr lang="en-US" sz="2400" dirty="0" smtClean="0"/>
          </a:p>
          <a:p>
            <a:r>
              <a:rPr lang="en-US" sz="2400" dirty="0" smtClean="0"/>
              <a:t>Architecture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475532" y="4705628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19548" y="3653056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63764" y="3653056"/>
            <a:ext cx="47760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2807679" y="4152611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67420" y="3119283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76478" y="3113883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75" y="2673766"/>
            <a:ext cx="3571875" cy="267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041364" y="3154927"/>
            <a:ext cx="1726396" cy="999111"/>
          </a:xfrm>
          <a:prstGeom prst="rect">
            <a:avLst/>
          </a:prstGeom>
          <a:solidFill>
            <a:srgbClr val="00B0F0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INVERSE KINEMETICS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35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57200" y="582342"/>
            <a:ext cx="8229600" cy="6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RDF Hand Detection</a:t>
            </a:r>
            <a:endParaRPr lang="en-US" sz="4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628650" y="1549400"/>
            <a:ext cx="7886700" cy="46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Per-pixel binary classification </a:t>
            </a:r>
            <a:r>
              <a:rPr lang="en-US" sz="1800" dirty="0" smtClean="0">
                <a:sym typeface="Wingdings" panose="05000000000000000000" pitchFamily="2" charset="2"/>
              </a:rPr>
              <a:t> Hand centroid location</a:t>
            </a:r>
            <a:endParaRPr lang="en-US" sz="180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800" dirty="0" smtClean="0"/>
          </a:p>
          <a:p>
            <a:r>
              <a:rPr lang="en-US" sz="1800" dirty="0" smtClean="0"/>
              <a:t>Randomized decision forest (RDF) </a:t>
            </a:r>
          </a:p>
          <a:p>
            <a:pPr lvl="1"/>
            <a:r>
              <a:rPr lang="en-US" sz="1600" dirty="0" err="1" smtClean="0"/>
              <a:t>Shotton</a:t>
            </a:r>
            <a:r>
              <a:rPr lang="en-US" sz="1600" dirty="0" smtClean="0"/>
              <a:t> et al.</a:t>
            </a:r>
            <a:r>
              <a:rPr lang="en-US" sz="1600" baseline="30000" dirty="0" smtClean="0"/>
              <a:t>[1]</a:t>
            </a:r>
          </a:p>
          <a:p>
            <a:pPr lvl="1"/>
            <a:r>
              <a:rPr lang="en-US" sz="1600" dirty="0" smtClean="0"/>
              <a:t>Fast (parallel)</a:t>
            </a:r>
          </a:p>
          <a:p>
            <a:pPr lvl="1"/>
            <a:r>
              <a:rPr lang="en-US" sz="1600" dirty="0" smtClean="0"/>
              <a:t>Generalize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554" y="5769918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J.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Shotten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Real-time human pose recognition in parts from single depth images, CVPR 11</a:t>
            </a:r>
          </a:p>
        </p:txBody>
      </p:sp>
      <p:pic>
        <p:nvPicPr>
          <p:cNvPr id="22" name="Picture 21" descr="C:\Users\tompson\Documents\NYUPerlinResearch\2013_05_01_Summer\TOGPaper\figures\decision_forest_generated_labels_cropp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875" y="2127488"/>
            <a:ext cx="1658226" cy="15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:\Users\tompson\Documents\NYUPerlinResearch\2013_05_01_Summer\TOGPaper\figures\decision_forest_downsampled_labels_croppe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2308" y="2127486"/>
            <a:ext cx="1658226" cy="15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048248" y="3176972"/>
            <a:ext cx="126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 Neue"/>
                <a:cs typeface="Helvetica Neue"/>
              </a:rPr>
              <a:t>Target</a:t>
            </a:r>
            <a:endParaRPr lang="en-US" b="1" baseline="-25000" dirty="0">
              <a:ln w="12700">
                <a:solidFill>
                  <a:srgbClr val="C00000"/>
                </a:solidFill>
              </a:ln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34830" y="3176972"/>
            <a:ext cx="1616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 Neue"/>
                <a:cs typeface="Helvetica Neue"/>
              </a:rPr>
              <a:t>Inferred</a:t>
            </a:r>
            <a:endParaRPr lang="en-US" sz="2400" b="1" baseline="-25000" dirty="0">
              <a:ln w="12700">
                <a:solidFill>
                  <a:srgbClr val="C00000"/>
                </a:solidFill>
              </a:ln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051300" y="4149755"/>
            <a:ext cx="4953000" cy="1552545"/>
            <a:chOff x="2638004" y="4221088"/>
            <a:chExt cx="6398492" cy="2668444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6140935" y="5808085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940152" y="6237312"/>
              <a:ext cx="0" cy="433400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084168" y="6381328"/>
              <a:ext cx="0" cy="290736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6804248" y="6021288"/>
              <a:ext cx="0" cy="649424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948264" y="6599718"/>
              <a:ext cx="0" cy="72346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931486" y="6379976"/>
              <a:ext cx="0" cy="289384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075502" y="6318612"/>
              <a:ext cx="0" cy="352100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971657" y="5664069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798844" y="4932440"/>
              <a:ext cx="352463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4503769" y="4576455"/>
              <a:ext cx="692104" cy="35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798843" y="4576455"/>
              <a:ext cx="692104" cy="359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446381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208697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856234" y="494611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5561158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384927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56232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680001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4151306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975074" y="5291743"/>
              <a:ext cx="176232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3446379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270148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740099" y="4873697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438187" y="4521234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143114" y="4880537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387638" y="522615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085724" y="5226159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797490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495577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563869" y="557862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211406" y="557862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261954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909493" y="5585462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4966882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614419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71809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319345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6868635" y="5661248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7039205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7744129" y="4583295"/>
              <a:ext cx="692104" cy="35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7039203" y="4583295"/>
              <a:ext cx="692104" cy="359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6686742" y="4946119"/>
              <a:ext cx="352463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8449058" y="494611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8096594" y="495295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8801519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25287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8096592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920361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7391666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215435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6686740" y="5298581"/>
              <a:ext cx="176232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6510508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6980461" y="4880537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678548" y="4528073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383474" y="4887375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627998" y="5232999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326085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037851" y="5239838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735937" y="5239838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804229" y="5585462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451766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502316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149853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207243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854779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8912169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559706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Baskervald ADF Std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631659" y="4221088"/>
              <a:ext cx="1164474" cy="56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Helvetica Neue"/>
                  <a:cs typeface="Helvetica Neue"/>
                </a:rPr>
                <a:t>RDT1</a:t>
              </a:r>
              <a:endParaRPr lang="en-US" sz="2000" b="1" baseline="-25000" dirty="0">
                <a:latin typeface="Helvetica Neue"/>
                <a:cs typeface="Helvetica Neue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899757" y="4221088"/>
              <a:ext cx="1064731" cy="56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Helvetica Neue"/>
                  <a:cs typeface="Helvetica Neue"/>
                </a:rPr>
                <a:t>RDT2</a:t>
              </a:r>
              <a:endParaRPr lang="en-US" sz="2000" b="1" baseline="-25000" dirty="0">
                <a:latin typeface="Helvetica Neue"/>
                <a:cs typeface="Helvetica Neue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flipV="1">
              <a:off x="3715462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3711665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6584427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6584427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5720331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5720331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5976156" y="5481228"/>
              <a:ext cx="324036" cy="3240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915745" y="5206688"/>
              <a:ext cx="319408" cy="739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/>
                <a:t>+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38004" y="5843241"/>
              <a:ext cx="1112440" cy="47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Helvetica Neue"/>
                  <a:cs typeface="Helvetica Neue"/>
                </a:rPr>
                <a:t>P(L | D)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344639" y="6410848"/>
              <a:ext cx="1029920" cy="47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Helvetica Neue"/>
                  <a:cs typeface="Helvetica Neue"/>
                </a:rPr>
                <a:t>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2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Inferring Joint Positions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9921" y="3312250"/>
            <a:ext cx="3879256" cy="282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61221" y="6136767"/>
            <a:ext cx="1399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Helvetica Neue"/>
                <a:cs typeface="Helvetica Neue"/>
              </a:rPr>
              <a:t>PrimeSense</a:t>
            </a:r>
            <a:endParaRPr lang="en-US" sz="1600" b="1" dirty="0">
              <a:latin typeface="Helvetica Neue"/>
              <a:cs typeface="Helvetica Neue"/>
            </a:endParaRPr>
          </a:p>
          <a:p>
            <a:pPr algn="ctr"/>
            <a:r>
              <a:rPr lang="en-US" sz="1600" b="1" dirty="0">
                <a:latin typeface="Helvetica Neue"/>
                <a:cs typeface="Helvetica Neue"/>
              </a:rPr>
              <a:t>Depth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0199" y="6136767"/>
            <a:ext cx="1399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Helvetica Neue"/>
                <a:cs typeface="Helvetica Neue"/>
              </a:rPr>
              <a:t>ConvNet</a:t>
            </a:r>
            <a:endParaRPr lang="en-US" sz="1600" b="1" dirty="0">
              <a:latin typeface="Helvetica Neue"/>
              <a:cs typeface="Helvetica Neue"/>
            </a:endParaRPr>
          </a:p>
          <a:p>
            <a:pPr algn="ctr"/>
            <a:r>
              <a:rPr lang="en-US" sz="1600" b="1" dirty="0">
                <a:latin typeface="Helvetica Neue"/>
                <a:cs typeface="Helvetica Neue"/>
              </a:rPr>
              <a:t>Depth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060304" y="1568449"/>
            <a:ext cx="6738873" cy="1616987"/>
            <a:chOff x="107504" y="2584934"/>
            <a:chExt cx="8938327" cy="3601756"/>
          </a:xfrm>
        </p:grpSpPr>
        <p:sp>
          <p:nvSpPr>
            <p:cNvPr id="58" name="Rounded Rectangle 57"/>
            <p:cNvSpPr/>
            <p:nvPr/>
          </p:nvSpPr>
          <p:spPr>
            <a:xfrm>
              <a:off x="3101042" y="2584934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2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1</a:t>
              </a:r>
              <a:endParaRPr lang="en-US" sz="12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101042" y="3673907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2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2</a:t>
              </a:r>
              <a:endParaRPr lang="en-US" sz="12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101042" y="4723174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2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3</a:t>
              </a:r>
              <a:endParaRPr lang="en-US" sz="12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07504" y="3673907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Image Preprocessing</a:t>
              </a:r>
              <a:endParaRPr lang="en-US" sz="12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/>
            <p:cNvCxnSpPr>
              <a:stCxn id="61" idx="3"/>
              <a:endCxn id="58" idx="1"/>
            </p:cNvCxnSpPr>
            <p:nvPr/>
          </p:nvCxnSpPr>
          <p:spPr>
            <a:xfrm flipV="1">
              <a:off x="2031921" y="3012582"/>
              <a:ext cx="1069121" cy="10889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61" idx="3"/>
              <a:endCxn id="59" idx="1"/>
            </p:cNvCxnSpPr>
            <p:nvPr/>
          </p:nvCxnSpPr>
          <p:spPr>
            <a:xfrm>
              <a:off x="2031921" y="4101555"/>
              <a:ext cx="106912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1" idx="3"/>
              <a:endCxn id="60" idx="1"/>
            </p:cNvCxnSpPr>
            <p:nvPr/>
          </p:nvCxnSpPr>
          <p:spPr>
            <a:xfrm>
              <a:off x="2031921" y="4101555"/>
              <a:ext cx="1069121" cy="1049267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5346195" y="2584935"/>
              <a:ext cx="320736" cy="299353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453107" y="2691849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453107" y="2798758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453107" y="290567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453107" y="301258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453107" y="311949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453107" y="322640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453107" y="333332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453107" y="344023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453107" y="3547141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453107" y="3654055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453107" y="3760965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453107" y="4295528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453107" y="440244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53107" y="450935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453107" y="461626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453107" y="472317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453107" y="483009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453107" y="4936999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453107" y="5043913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453107" y="5150823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453107" y="525773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53107" y="536464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cxnSp>
          <p:nvCxnSpPr>
            <p:cNvPr id="88" name="Straight Arrow Connector 87"/>
            <p:cNvCxnSpPr>
              <a:stCxn id="58" idx="3"/>
            </p:cNvCxnSpPr>
            <p:nvPr/>
          </p:nvCxnSpPr>
          <p:spPr>
            <a:xfrm flipV="1">
              <a:off x="5025459" y="3012579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9" idx="3"/>
            </p:cNvCxnSpPr>
            <p:nvPr/>
          </p:nvCxnSpPr>
          <p:spPr>
            <a:xfrm flipV="1">
              <a:off x="5025459" y="4101551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0" idx="3"/>
            </p:cNvCxnSpPr>
            <p:nvPr/>
          </p:nvCxnSpPr>
          <p:spPr>
            <a:xfrm flipV="1">
              <a:off x="5025459" y="5150817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/>
            <p:cNvSpPr/>
            <p:nvPr/>
          </p:nvSpPr>
          <p:spPr>
            <a:xfrm>
              <a:off x="5987667" y="3654053"/>
              <a:ext cx="1924417" cy="855296"/>
            </a:xfrm>
            <a:prstGeom prst="roundRect">
              <a:avLst>
                <a:gd name="adj" fmla="val 0"/>
              </a:avLst>
            </a:prstGeom>
            <a:solidFill>
              <a:srgbClr val="3D89F9"/>
            </a:solidFill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 stage Neural Network</a:t>
              </a:r>
              <a:endParaRPr lang="en-US" sz="12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92" name="Straight Arrow Connector 91"/>
            <p:cNvCxnSpPr>
              <a:stCxn id="65" idx="3"/>
              <a:endCxn id="91" idx="1"/>
            </p:cNvCxnSpPr>
            <p:nvPr/>
          </p:nvCxnSpPr>
          <p:spPr>
            <a:xfrm flipV="1">
              <a:off x="5666931" y="4081703"/>
              <a:ext cx="320736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8232820" y="2584934"/>
              <a:ext cx="534560" cy="299353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cxnSp>
          <p:nvCxnSpPr>
            <p:cNvPr id="94" name="Straight Arrow Connector 93"/>
            <p:cNvCxnSpPr>
              <a:stCxn id="91" idx="3"/>
              <a:endCxn id="93" idx="1"/>
            </p:cNvCxnSpPr>
            <p:nvPr/>
          </p:nvCxnSpPr>
          <p:spPr>
            <a:xfrm>
              <a:off x="7912084" y="4081701"/>
              <a:ext cx="320736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7952541" y="5651955"/>
              <a:ext cx="1093290" cy="534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HeatMap</a:t>
              </a:r>
              <a:endParaRPr lang="en-US" sz="12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29529" y="2695039"/>
              <a:ext cx="765855" cy="5073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1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96x96</a:t>
              </a:r>
              <a:endParaRPr lang="en-US" sz="11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329529" y="3656698"/>
              <a:ext cx="765855" cy="5073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1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48x48</a:t>
              </a:r>
              <a:endParaRPr lang="en-US" sz="11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329529" y="5106976"/>
              <a:ext cx="765855" cy="5073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1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24x24</a:t>
              </a:r>
              <a:endParaRPr lang="en-US" sz="11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H="1">
              <a:off x="5506563" y="3974789"/>
              <a:ext cx="1675" cy="21382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8501603" y="3974789"/>
              <a:ext cx="1675" cy="21382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8339735" y="3547145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339735" y="3119497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39735" y="2691846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339735" y="5150826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39735" y="4723178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339735" y="4295527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HelveticaNeue"/>
                <a:cs typeface="Baskervill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1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913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Hand Pose Inference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03"/>
            <a:ext cx="7886700" cy="465566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Results</a:t>
            </a:r>
          </a:p>
          <a:p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6" y="1848982"/>
            <a:ext cx="4871243" cy="2791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54" y="4640267"/>
            <a:ext cx="4265496" cy="2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1392"/>
            <a:ext cx="7886700" cy="4945571"/>
          </a:xfrm>
        </p:spPr>
        <p:txBody>
          <a:bodyPr/>
          <a:lstStyle/>
          <a:p>
            <a:r>
              <a:rPr lang="en-US" dirty="0" smtClean="0"/>
              <a:t>Overview of RGB-D images and sensors</a:t>
            </a:r>
          </a:p>
          <a:p>
            <a:r>
              <a:rPr lang="en-US" dirty="0" smtClean="0"/>
              <a:t>Recognition: human pose, hand gesture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Reconstruction: Kinect fusion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uncrate.com/men/images/2010/11/kinect-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8" y="294011"/>
            <a:ext cx="88677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upload.wikimedia.org/wikipedia/commons/7/76/Kinect2-ir-imag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5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15574" y="4329131"/>
            <a:ext cx="2743200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Kinect2-deepmap.png (596×480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91806" y="4329131"/>
            <a:ext cx="274955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2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Reconstruction: Kinect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Newcombe</a:t>
            </a:r>
            <a:r>
              <a:rPr lang="en-US" sz="1800" dirty="0" smtClean="0"/>
              <a:t> et al. </a:t>
            </a:r>
            <a:r>
              <a:rPr lang="en-US" sz="1800" dirty="0" err="1" smtClean="0"/>
              <a:t>KinectFusion</a:t>
            </a:r>
            <a:r>
              <a:rPr lang="en-US" sz="1800" dirty="0" smtClean="0"/>
              <a:t>: Real-time dense surface mapping and tracking. </a:t>
            </a:r>
            <a:r>
              <a:rPr lang="en-US" sz="1800" i="1" dirty="0" smtClean="0"/>
              <a:t>2011 IEEE International Symposium on Mixed and Augmented Reality. </a:t>
            </a:r>
            <a:endParaRPr lang="en-US" sz="1800" dirty="0" smtClean="0">
              <a:hlinkClick r:id="rId2"/>
            </a:endParaRP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www.youtube.com/watch?v=quGhaggn3cQ</a:t>
            </a:r>
            <a:endParaRPr lang="en-US" sz="1800" dirty="0" smtClean="0"/>
          </a:p>
          <a:p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9300" y="3401255"/>
            <a:ext cx="5105400" cy="268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1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304812"/>
            <a:ext cx="7772400" cy="5293693"/>
            <a:chOff x="590550" y="1519535"/>
            <a:chExt cx="7502496" cy="5109865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15195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Augmented Reality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3000" y="43434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3d model scanning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95800" y="2205335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Robot Navigation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81600" y="556260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Etc..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0550" y="1916690"/>
              <a:ext cx="3448050" cy="242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4866048"/>
              <a:ext cx="3124200" cy="1763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19600" y="2819400"/>
              <a:ext cx="3673446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7391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Tracking Camera Precisely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Fusing and De-noising Measurements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Avoiding Drift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Real-Time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Low-Cost Hardware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93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Fast Optimization for Tracking, Due to High Frame Rate.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Global Framework for fusing data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Interleaving Tracking &amp; Mapping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Using </a:t>
            </a:r>
            <a:r>
              <a:rPr lang="en-US" sz="2000" dirty="0" err="1" smtClean="0"/>
              <a:t>Kinect</a:t>
            </a:r>
            <a:r>
              <a:rPr lang="en-US" sz="2000" dirty="0" smtClean="0"/>
              <a:t> to get Depth data (low cost)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Using GPGPU to get Real-Time Performance (low cost)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20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219" y="1657556"/>
            <a:ext cx="7877781" cy="398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60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Camera position is the same as fitting frame’s Depth Map onto Model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24000" y="2893540"/>
            <a:ext cx="6400800" cy="3347839"/>
            <a:chOff x="609600" y="3032173"/>
            <a:chExt cx="7477125" cy="382582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3067050"/>
              <a:ext cx="3590925" cy="379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3032173"/>
              <a:ext cx="3048000" cy="3825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ight Arrow 5"/>
            <p:cNvSpPr/>
            <p:nvPr/>
          </p:nvSpPr>
          <p:spPr>
            <a:xfrm>
              <a:off x="3938954" y="3962400"/>
              <a:ext cx="844061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" y="6248400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2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7072" y="3262843"/>
            <a:ext cx="2778328" cy="34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– ICP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icp</a:t>
            </a:r>
            <a:r>
              <a:rPr lang="en-US" sz="2000" dirty="0" smtClean="0"/>
              <a:t> = iterative closest point</a:t>
            </a:r>
          </a:p>
          <a:p>
            <a:r>
              <a:rPr lang="en-US" sz="2000" dirty="0" smtClean="0"/>
              <a:t>Goal: fit two 3d point sets</a:t>
            </a:r>
          </a:p>
          <a:p>
            <a:r>
              <a:rPr lang="en-US" sz="2000" dirty="0" smtClean="0"/>
              <a:t>Problem: What are the correspondences?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Kinect</a:t>
            </a:r>
            <a:r>
              <a:rPr lang="en-US" sz="2000" dirty="0" smtClean="0"/>
              <a:t> fusion chosen solution: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Start with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Project model onto camera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Correspondences are points with same coordinates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Find new T with Least - Squares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Apply T, and repeat 2-5 until convergence</a:t>
            </a:r>
            <a:endParaRPr lang="en-US" dirty="0"/>
          </a:p>
          <a:p>
            <a:pPr>
              <a:buNone/>
            </a:pPr>
            <a:endParaRPr lang="en-US" sz="2000" dirty="0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19199"/>
              </p:ext>
            </p:extLst>
          </p:nvPr>
        </p:nvGraphicFramePr>
        <p:xfrm>
          <a:off x="2112773" y="3346732"/>
          <a:ext cx="382311" cy="52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4" imgW="164880" imgH="228600" progId="">
                  <p:embed/>
                </p:oleObj>
              </mc:Choice>
              <mc:Fallback>
                <p:oleObj name="Equation" r:id="rId4" imgW="16488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773" y="3346732"/>
                        <a:ext cx="382311" cy="529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00" y="6248400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951" y="365126"/>
            <a:ext cx="4277484" cy="26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7072" y="3262843"/>
            <a:ext cx="2778328" cy="34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– ICP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icp</a:t>
            </a:r>
            <a:r>
              <a:rPr lang="en-US" sz="2000" dirty="0" smtClean="0"/>
              <a:t> = iterative closest point</a:t>
            </a:r>
          </a:p>
          <a:p>
            <a:r>
              <a:rPr lang="en-US" sz="2000" dirty="0" smtClean="0"/>
              <a:t>Goal: fit two 3d point sets</a:t>
            </a:r>
          </a:p>
          <a:p>
            <a:r>
              <a:rPr lang="en-US" sz="2000" dirty="0" smtClean="0"/>
              <a:t>Problem: What are the correspondences?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Kinect</a:t>
            </a:r>
            <a:r>
              <a:rPr lang="en-US" sz="2000" dirty="0" smtClean="0"/>
              <a:t> fusion chosen solution: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Start with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Project model onto camera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Correspondences are points with same coordinates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Find new T with Least - Squares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Apply T, and repeat 2-5 until convergence</a:t>
            </a:r>
            <a:endParaRPr lang="en-US" dirty="0"/>
          </a:p>
          <a:p>
            <a:pPr>
              <a:buNone/>
            </a:pPr>
            <a:endParaRPr lang="en-US" sz="2000" dirty="0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133920"/>
              </p:ext>
            </p:extLst>
          </p:nvPr>
        </p:nvGraphicFramePr>
        <p:xfrm>
          <a:off x="2112772" y="3350012"/>
          <a:ext cx="382311" cy="52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4" imgW="164880" imgH="228600" progId="">
                  <p:embed/>
                </p:oleObj>
              </mc:Choice>
              <mc:Fallback>
                <p:oleObj name="Equation" r:id="rId4" imgW="16488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772" y="3350012"/>
                        <a:ext cx="382311" cy="529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00" y="6248400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818" y="526150"/>
            <a:ext cx="4386182" cy="2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– ICP algorithm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096000" cy="435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76400" y="58674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Assumption: frame and model are roughly aligned.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True because of high </a:t>
            </a:r>
            <a:r>
              <a:rPr lang="en-US" sz="2400" dirty="0"/>
              <a:t>f</a:t>
            </a:r>
            <a:r>
              <a:rPr lang="en-US" sz="2400" dirty="0" smtClean="0"/>
              <a:t>rame rate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8600" y="6248400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is Fusing depth maps </a:t>
            </a:r>
            <a:r>
              <a:rPr lang="en-US" u="sng" dirty="0" smtClean="0"/>
              <a:t>when camera poses are known</a:t>
            </a:r>
          </a:p>
          <a:p>
            <a:pPr lvl="1"/>
            <a:r>
              <a:rPr lang="en-US" dirty="0" smtClean="0"/>
              <a:t>Model from existing frames</a:t>
            </a:r>
          </a:p>
          <a:p>
            <a:pPr lvl="1"/>
            <a:r>
              <a:rPr lang="en-US" dirty="0" smtClean="0"/>
              <a:t>New frame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Problems: </a:t>
            </a:r>
          </a:p>
          <a:p>
            <a:pPr lvl="1"/>
            <a:r>
              <a:rPr lang="en-US" dirty="0" smtClean="0"/>
              <a:t>measurements are noisy</a:t>
            </a:r>
          </a:p>
          <a:p>
            <a:pPr lvl="1"/>
            <a:r>
              <a:rPr lang="en-US" dirty="0" smtClean="0"/>
              <a:t>Depth maps have holes in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using implicit surface representation  </a:t>
            </a:r>
          </a:p>
          <a:p>
            <a:pPr lvl="1"/>
            <a:r>
              <a:rPr lang="en-US" dirty="0" smtClean="0"/>
              <a:t>Fusing = estimating from all frames relevant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manufacturingscience.asmedigitalcollection.asme.org/data/Journals/JMSEFK/934479/manu_138_01_011014_f0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63" y="2452651"/>
            <a:ext cx="3324000" cy="21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28" y="2410984"/>
            <a:ext cx="87534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1160" y="250744"/>
            <a:ext cx="7848872" cy="4173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How does </a:t>
            </a:r>
            <a:r>
              <a:rPr lang="en-US" sz="2800" dirty="0" err="1" smtClean="0"/>
              <a:t>Kinect</a:t>
            </a:r>
            <a:r>
              <a:rPr lang="en-US" sz="2800" dirty="0" smtClean="0"/>
              <a:t> work?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err="1" smtClean="0"/>
              <a:t>Kinect</a:t>
            </a:r>
            <a:r>
              <a:rPr lang="en-US" sz="2000" dirty="0" smtClean="0"/>
              <a:t> has 3 components :-</a:t>
            </a:r>
          </a:p>
          <a:p>
            <a:r>
              <a:rPr lang="en-US" sz="2000" dirty="0" smtClean="0"/>
              <a:t>color camera ( takes RGB values) </a:t>
            </a:r>
          </a:p>
          <a:p>
            <a:r>
              <a:rPr lang="en-US" sz="2000" dirty="0" smtClean="0"/>
              <a:t> IR camera ( takes depth data )</a:t>
            </a:r>
          </a:p>
          <a:p>
            <a:r>
              <a:rPr lang="en-US" sz="2000" dirty="0" smtClean="0"/>
              <a:t>Microphone array ( for speech recognition 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212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– surface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Surface is represented implicitly - using     Truncated Signed </a:t>
            </a:r>
            <a:r>
              <a:rPr lang="en-US" dirty="0"/>
              <a:t>D</a:t>
            </a:r>
            <a:r>
              <a:rPr lang="en-US" dirty="0" smtClean="0"/>
              <a:t>istance Function (TSDF)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465912"/>
            <a:ext cx="3639297" cy="324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 cstate="print">
            <a:lum contrast="-7000"/>
          </a:blip>
          <a:srcRect/>
          <a:stretch>
            <a:fillRect/>
          </a:stretch>
        </p:blipFill>
        <p:spPr bwMode="auto">
          <a:xfrm>
            <a:off x="5181600" y="2438400"/>
            <a:ext cx="3200400" cy="295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52600" y="6015335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Numbers in cells measure </a:t>
            </a:r>
            <a:r>
              <a:rPr lang="en-US" sz="2400" dirty="0" err="1" smtClean="0"/>
              <a:t>voxel</a:t>
            </a:r>
            <a:r>
              <a:rPr lang="en-US" sz="2400" dirty="0" smtClean="0"/>
              <a:t> distance to surface – 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54864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Voxel</a:t>
            </a:r>
            <a:r>
              <a:rPr lang="en-US" sz="2000" dirty="0" smtClean="0"/>
              <a:t> grid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943100"/>
            <a:ext cx="64484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943100"/>
            <a:ext cx="64484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263" y="1943100"/>
            <a:ext cx="64674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6015335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d= [pixel depth] – [distance from sensor  to </a:t>
            </a:r>
            <a:r>
              <a:rPr lang="en-US" sz="2400" dirty="0" err="1" smtClean="0"/>
              <a:t>voxel</a:t>
            </a:r>
            <a:r>
              <a:rPr lang="en-US" sz="2400" dirty="0" smtClean="0"/>
              <a:t>]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8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943100"/>
            <a:ext cx="64484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550" y="1971675"/>
            <a:ext cx="64389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943100"/>
            <a:ext cx="64484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550" y="1971675"/>
            <a:ext cx="64389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1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943100"/>
            <a:ext cx="64484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550" y="1962150"/>
            <a:ext cx="64389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6200" y="6019800"/>
            <a:ext cx="15240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Mapping</a:t>
            </a:r>
            <a:endParaRPr lang="he-IL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8600" y="6551612"/>
            <a:ext cx="152400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219" y="1657556"/>
            <a:ext cx="7877781" cy="398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1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Pros:</a:t>
            </a:r>
          </a:p>
          <a:p>
            <a:pPr lvl="1"/>
            <a:r>
              <a:rPr lang="en-US" sz="2400" dirty="0" smtClean="0"/>
              <a:t>Really nice results!</a:t>
            </a:r>
          </a:p>
          <a:p>
            <a:pPr lvl="2"/>
            <a:r>
              <a:rPr lang="en-US" sz="2000" dirty="0" smtClean="0"/>
              <a:t>Real time performance (30 HZ)</a:t>
            </a:r>
          </a:p>
          <a:p>
            <a:pPr lvl="2"/>
            <a:r>
              <a:rPr lang="en-US" sz="2000" dirty="0" smtClean="0"/>
              <a:t>Dense model</a:t>
            </a:r>
          </a:p>
          <a:p>
            <a:pPr lvl="2"/>
            <a:r>
              <a:rPr lang="en-US" sz="2000" dirty="0" smtClean="0"/>
              <a:t>No drift with local optimization</a:t>
            </a:r>
          </a:p>
          <a:p>
            <a:pPr lvl="2"/>
            <a:r>
              <a:rPr lang="en-US" sz="2000" dirty="0" smtClean="0"/>
              <a:t>Robust  to scene changes</a:t>
            </a:r>
          </a:p>
          <a:p>
            <a:pPr lvl="1"/>
            <a:r>
              <a:rPr lang="en-US" sz="2400" dirty="0" smtClean="0"/>
              <a:t>Elegant solution</a:t>
            </a:r>
          </a:p>
          <a:p>
            <a:r>
              <a:rPr lang="en-US" sz="2800" dirty="0" smtClean="0"/>
              <a:t>Cons :</a:t>
            </a:r>
          </a:p>
          <a:p>
            <a:pPr lvl="1"/>
            <a:r>
              <a:rPr lang="en-US" sz="2400" dirty="0" smtClean="0"/>
              <a:t>3d grid can’t be trivially up-scaled </a:t>
            </a:r>
          </a:p>
          <a:p>
            <a:pPr lvl="1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179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doesn’t work for large areas (</a:t>
            </a:r>
            <a:r>
              <a:rPr lang="en-US" sz="2000" dirty="0" err="1" smtClean="0"/>
              <a:t>Voxel</a:t>
            </a:r>
            <a:r>
              <a:rPr lang="en-US" sz="2000" dirty="0" smtClean="0"/>
              <a:t>-Grid)</a:t>
            </a:r>
          </a:p>
          <a:p>
            <a:r>
              <a:rPr lang="en-US" sz="2000" dirty="0" smtClean="0"/>
              <a:t>Doesn’t work far away from objects (active ranging)</a:t>
            </a:r>
          </a:p>
          <a:p>
            <a:r>
              <a:rPr lang="en-US" sz="2000" dirty="0" smtClean="0"/>
              <a:t>Doesn’t work out-doors (IR)</a:t>
            </a:r>
          </a:p>
          <a:p>
            <a:r>
              <a:rPr lang="en-US" sz="1800" dirty="0" smtClean="0"/>
              <a:t>Requires  powerful  Graphics card</a:t>
            </a:r>
          </a:p>
          <a:p>
            <a:r>
              <a:rPr lang="en-US" sz="1800" dirty="0" smtClean="0"/>
              <a:t>Uses lots of battery (active ranging)</a:t>
            </a:r>
          </a:p>
          <a:p>
            <a:r>
              <a:rPr lang="en-US" sz="1800" dirty="0" smtClean="0"/>
              <a:t>Only one sensor at a time</a:t>
            </a:r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77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Image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 descr="C:\Users\Rishabh\Desktop\HDR-Kinect-Vision-Dep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6" y="1484784"/>
            <a:ext cx="8742238" cy="496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435128"/>
            <a:ext cx="7315200" cy="11541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Does the Kinect Compare?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99592" y="1413914"/>
            <a:ext cx="8001000" cy="367127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Distance Sensing</a:t>
            </a:r>
          </a:p>
          <a:p>
            <a:pPr lvl="1"/>
            <a:r>
              <a:rPr lang="en-US" sz="2000" dirty="0" smtClean="0"/>
              <a:t>Alternatives Cheaper than Kinect</a:t>
            </a:r>
          </a:p>
          <a:p>
            <a:pPr lvl="1"/>
            <a:r>
              <a:rPr lang="en-US" sz="2000" dirty="0" smtClean="0"/>
              <a:t>~$2 Single-Point Close-Range Proximity Sensor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200" dirty="0" smtClean="0"/>
              <a:t>Motion Sensing and 3D Mapping</a:t>
            </a:r>
          </a:p>
          <a:p>
            <a:pPr lvl="1"/>
            <a:r>
              <a:rPr lang="en-US" sz="2000" dirty="0" smtClean="0"/>
              <a:t>High Performing Devices with Higher Cost</a:t>
            </a:r>
          </a:p>
          <a:p>
            <a:pPr marL="319087" lvl="1" indent="0">
              <a:buNone/>
            </a:pPr>
            <a:endParaRPr lang="en-US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3CEC67-3EF2-4BE9-847B-0DF88713AE4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42" y="2708056"/>
            <a:ext cx="1256928" cy="125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79" y="2708056"/>
            <a:ext cx="1880774" cy="125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99592" y="5085184"/>
            <a:ext cx="8001000" cy="149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182563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7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501650" indent="-182563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7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685800" indent="-182563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7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914400" indent="-182563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7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143000" indent="-182563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7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rgbClr val="2501BF"/>
                </a:solidFill>
              </a:rPr>
              <a:t>Good Performance for Distance and Motion Sensing</a:t>
            </a:r>
            <a:endParaRPr lang="en-US" dirty="0">
              <a:solidFill>
                <a:srgbClr val="2501BF"/>
              </a:solidFill>
            </a:endParaRPr>
          </a:p>
          <a:p>
            <a:pPr marL="319087" lvl="1" indent="0">
              <a:buNone/>
            </a:pPr>
            <a:endParaRPr lang="en-US" dirty="0" smtClean="0">
              <a:solidFill>
                <a:srgbClr val="2501BF"/>
              </a:solidFill>
            </a:endParaRPr>
          </a:p>
          <a:p>
            <a:r>
              <a:rPr lang="en-US" sz="2200" dirty="0" smtClean="0">
                <a:solidFill>
                  <a:srgbClr val="2501BF"/>
                </a:solidFill>
              </a:rPr>
              <a:t>Provides a bridge between low cost and high performance sensors</a:t>
            </a:r>
          </a:p>
        </p:txBody>
      </p:sp>
    </p:spTree>
    <p:extLst>
      <p:ext uri="{BB962C8B-B14F-4D97-AF65-F5344CB8AC3E}">
        <p14:creationId xmlns:p14="http://schemas.microsoft.com/office/powerpoint/2010/main" val="22452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262"/>
            <a:ext cx="3733800" cy="3538537"/>
          </a:xfrm>
        </p:spPr>
        <p:txBody>
          <a:bodyPr rtlCol="0">
            <a:normAutofit/>
          </a:bodyPr>
          <a:lstStyle/>
          <a:p>
            <a:pPr indent="-18288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200" dirty="0" smtClean="0">
                <a:ea typeface="+mn-ea"/>
                <a:cs typeface="+mn-cs"/>
              </a:rPr>
              <a:t>IR projector emits </a:t>
            </a:r>
            <a:r>
              <a:rPr lang="en-US" sz="2200" dirty="0">
                <a:ea typeface="+mn-ea"/>
                <a:cs typeface="+mn-cs"/>
              </a:rPr>
              <a:t>p</a:t>
            </a:r>
            <a:r>
              <a:rPr lang="en-US" sz="2200" dirty="0" smtClean="0">
                <a:ea typeface="+mn-ea"/>
                <a:cs typeface="+mn-cs"/>
              </a:rPr>
              <a:t>redefined Dotted Pattern</a:t>
            </a:r>
          </a:p>
          <a:p>
            <a:pPr marL="45720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18288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200" dirty="0" smtClean="0">
                <a:ea typeface="+mn-ea"/>
                <a:cs typeface="+mn-cs"/>
              </a:rPr>
              <a:t>Lateral shift between projector and sensor</a:t>
            </a:r>
          </a:p>
          <a:p>
            <a:pPr marL="502920" lvl="1" indent="-18288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000" dirty="0" smtClean="0">
                <a:ea typeface="+mn-ea"/>
              </a:rPr>
              <a:t>Shift in pattern dots</a:t>
            </a:r>
          </a:p>
          <a:p>
            <a:pPr marL="320040"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US" dirty="0" smtClean="0">
              <a:ea typeface="+mn-ea"/>
            </a:endParaRPr>
          </a:p>
          <a:p>
            <a:pPr indent="-18288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200" dirty="0" smtClean="0">
                <a:ea typeface="+mn-ea"/>
                <a:cs typeface="+mn-cs"/>
              </a:rPr>
              <a:t>Shift in dots determines Depth of Region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60623D-2F01-4E9C-974C-249156F3788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36679" y="1196752"/>
            <a:ext cx="3375992" cy="216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 descr="http://www.futurepicture.org/Kinect_Hacking/Kinect_Pattern/Kinect_Book_2_IMG_007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79" y="3501008"/>
            <a:ext cx="3375992" cy="21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6"/>
          <p:cNvSpPr>
            <a:spLocks noGrp="1"/>
          </p:cNvSpPr>
          <p:nvPr>
            <p:ph type="title"/>
          </p:nvPr>
        </p:nvSpPr>
        <p:spPr>
          <a:xfrm>
            <a:off x="914400" y="122238"/>
            <a:ext cx="7315200" cy="1154112"/>
          </a:xfrm>
        </p:spPr>
        <p:txBody>
          <a:bodyPr/>
          <a:lstStyle/>
          <a:p>
            <a:r>
              <a:rPr lang="en-US" dirty="0" smtClean="0"/>
              <a:t>Kinect Accuracy</a:t>
            </a:r>
          </a:p>
        </p:txBody>
      </p:sp>
      <p:sp>
        <p:nvSpPr>
          <p:cNvPr id="25602" name="Content Placeholder 7"/>
          <p:cNvSpPr>
            <a:spLocks noGrp="1"/>
          </p:cNvSpPr>
          <p:nvPr>
            <p:ph idx="1"/>
          </p:nvPr>
        </p:nvSpPr>
        <p:spPr>
          <a:xfrm>
            <a:off x="914400" y="1447800"/>
            <a:ext cx="3733800" cy="5307013"/>
          </a:xfrm>
        </p:spPr>
        <p:txBody>
          <a:bodyPr/>
          <a:lstStyle/>
          <a:p>
            <a:r>
              <a:rPr lang="en-US" sz="2200" dirty="0" err="1" smtClean="0"/>
              <a:t>OpenKinect</a:t>
            </a:r>
            <a:r>
              <a:rPr lang="en-US" sz="2200" dirty="0" smtClean="0"/>
              <a:t> SDK</a:t>
            </a:r>
          </a:p>
          <a:p>
            <a:r>
              <a:rPr lang="en-US" sz="2200" dirty="0" smtClean="0"/>
              <a:t>11 Bit Accuracy</a:t>
            </a:r>
          </a:p>
          <a:p>
            <a:pPr lvl="1"/>
            <a:r>
              <a:rPr lang="en-US" sz="2000" dirty="0" smtClean="0"/>
              <a:t>2</a:t>
            </a:r>
            <a:r>
              <a:rPr lang="en-US" sz="2000" baseline="30000" dirty="0" smtClean="0"/>
              <a:t>11</a:t>
            </a:r>
            <a:r>
              <a:rPr lang="en-US" sz="2000" dirty="0" smtClean="0"/>
              <a:t> = 2048 possible values</a:t>
            </a:r>
          </a:p>
          <a:p>
            <a:r>
              <a:rPr lang="en-US" sz="2200" dirty="0" smtClean="0"/>
              <a:t>Measured Depth</a:t>
            </a:r>
          </a:p>
          <a:p>
            <a:pPr lvl="1"/>
            <a:r>
              <a:rPr lang="en-US" sz="2000" dirty="0" smtClean="0"/>
              <a:t>Calculated 11 bit value</a:t>
            </a:r>
          </a:p>
          <a:p>
            <a:pPr lvl="1"/>
            <a:r>
              <a:rPr lang="en-US" sz="2000" dirty="0" smtClean="0"/>
              <a:t>2047 = maximum distance</a:t>
            </a:r>
          </a:p>
          <a:p>
            <a:pPr lvl="2"/>
            <a:r>
              <a:rPr lang="en-US" sz="1800" dirty="0" smtClean="0"/>
              <a:t>Approx. 16.5 ft.</a:t>
            </a:r>
          </a:p>
          <a:p>
            <a:pPr lvl="1"/>
            <a:r>
              <a:rPr lang="en-US" sz="2000" dirty="0" smtClean="0"/>
              <a:t>0 = minimum distance</a:t>
            </a:r>
          </a:p>
          <a:p>
            <a:pPr lvl="2"/>
            <a:r>
              <a:rPr lang="en-US" sz="1800" dirty="0" smtClean="0"/>
              <a:t>Approx. 1.65 ft.</a:t>
            </a:r>
          </a:p>
          <a:p>
            <a:r>
              <a:rPr lang="en-US" sz="2200" dirty="0" smtClean="0"/>
              <a:t>Reasonable Range</a:t>
            </a:r>
          </a:p>
          <a:p>
            <a:pPr lvl="1"/>
            <a:r>
              <a:rPr lang="en-US" sz="2000" dirty="0" smtClean="0"/>
              <a:t>4 – 10 feet</a:t>
            </a:r>
          </a:p>
          <a:p>
            <a:pPr lvl="1"/>
            <a:r>
              <a:rPr lang="en-US" sz="2000" dirty="0" smtClean="0"/>
              <a:t>Provides Moderate Slope</a:t>
            </a:r>
          </a:p>
        </p:txBody>
      </p:sp>
      <p:sp>
        <p:nvSpPr>
          <p:cNvPr id="25607" name="Rectangle 1031"/>
          <p:cNvSpPr>
            <a:spLocks noChangeArrowheads="1"/>
          </p:cNvSpPr>
          <p:nvPr/>
        </p:nvSpPr>
        <p:spPr bwMode="auto">
          <a:xfrm>
            <a:off x="5018088" y="4953000"/>
            <a:ext cx="36782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Values from: </a:t>
            </a:r>
            <a:r>
              <a:rPr lang="en-US" sz="1000" dirty="0">
                <a:hlinkClick r:id="rId2"/>
              </a:rPr>
              <a:t>http://mathnathan.com/2011/02/depthvsdistance/</a:t>
            </a:r>
            <a:endParaRPr lang="en-US" sz="1000" dirty="0"/>
          </a:p>
        </p:txBody>
      </p:sp>
      <p:pic>
        <p:nvPicPr>
          <p:cNvPr id="25608" name="Picture 1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10" y="1772816"/>
            <a:ext cx="4479943" cy="312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9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6391</TotalTime>
  <Words>1305</Words>
  <Application>Microsoft Office PowerPoint</Application>
  <PresentationFormat>On-screen Show (4:3)</PresentationFormat>
  <Paragraphs>358</Paragraphs>
  <Slides>58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Baskervald ADF Std</vt:lpstr>
      <vt:lpstr>Baskerville</vt:lpstr>
      <vt:lpstr>Helvetica Neue</vt:lpstr>
      <vt:lpstr>HelveticaNeue</vt:lpstr>
      <vt:lpstr>ＭＳ Ｐゴシック</vt:lpstr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RGB-D Images and Applications</vt:lpstr>
      <vt:lpstr>Outline</vt:lpstr>
      <vt:lpstr>Outline</vt:lpstr>
      <vt:lpstr>PowerPoint Presentation</vt:lpstr>
      <vt:lpstr>PowerPoint Presentation</vt:lpstr>
      <vt:lpstr>Depth Image</vt:lpstr>
      <vt:lpstr>How Does the Kinect Compare?</vt:lpstr>
      <vt:lpstr>Depth Sensor</vt:lpstr>
      <vt:lpstr>Kinect Accuracy</vt:lpstr>
      <vt:lpstr>Kinect Accuracy</vt:lpstr>
      <vt:lpstr>Other RGB-D sensors</vt:lpstr>
      <vt:lpstr>Outline</vt:lpstr>
      <vt:lpstr>Recognition:  Human Pose recognition</vt:lpstr>
      <vt:lpstr>PowerPoint Presentation</vt:lpstr>
      <vt:lpstr>PowerPoint Presentation</vt:lpstr>
      <vt:lpstr>Kinect</vt:lpstr>
      <vt:lpstr>Algorithm design</vt:lpstr>
      <vt:lpstr>Finding body parts</vt:lpstr>
      <vt:lpstr>Finding body parts</vt:lpstr>
      <vt:lpstr>Features</vt:lpstr>
      <vt:lpstr>Classification</vt:lpstr>
      <vt:lpstr>Implementation details</vt:lpstr>
      <vt:lpstr>Synthetic data</vt:lpstr>
      <vt:lpstr>Synthetic training/testing</vt:lpstr>
      <vt:lpstr>Real test</vt:lpstr>
      <vt:lpstr>Results</vt:lpstr>
      <vt:lpstr>Estimating joints</vt:lpstr>
      <vt:lpstr>Results</vt:lpstr>
      <vt:lpstr>Outline</vt:lpstr>
      <vt:lpstr>Hand gesture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Inferring Joint Positions</vt:lpstr>
      <vt:lpstr>Hand Pose Inference</vt:lpstr>
      <vt:lpstr>Outline</vt:lpstr>
      <vt:lpstr>Reconstruction: Kinect Fusion</vt:lpstr>
      <vt:lpstr>Motivation</vt:lpstr>
      <vt:lpstr>Challenges</vt:lpstr>
      <vt:lpstr>Proposed Solution</vt:lpstr>
      <vt:lpstr>Method</vt:lpstr>
      <vt:lpstr>Tracking</vt:lpstr>
      <vt:lpstr>Tracking – ICP algorithm</vt:lpstr>
      <vt:lpstr>Tracking – ICP algorithm</vt:lpstr>
      <vt:lpstr>Tracking – ICP algorithm</vt:lpstr>
      <vt:lpstr>Mapping</vt:lpstr>
      <vt:lpstr>Mapping – surface representation </vt:lpstr>
      <vt:lpstr>Mapping</vt:lpstr>
      <vt:lpstr>Mapping</vt:lpstr>
      <vt:lpstr>Mapping</vt:lpstr>
      <vt:lpstr>Mapping</vt:lpstr>
      <vt:lpstr>Mapping</vt:lpstr>
      <vt:lpstr>Method</vt:lpstr>
      <vt:lpstr>Pros &amp; Cons</vt:lpstr>
      <vt:lpstr>Limitations</vt:lpstr>
    </vt:vector>
  </TitlesOfParts>
  <Company>CSE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RGB-D Sensors and Their Applications</dc:title>
  <dc:creator>Yao Lu</dc:creator>
  <cp:lastModifiedBy>Yao Lu</cp:lastModifiedBy>
  <cp:revision>114</cp:revision>
  <dcterms:created xsi:type="dcterms:W3CDTF">2015-11-24T01:07:41Z</dcterms:created>
  <dcterms:modified xsi:type="dcterms:W3CDTF">2015-12-02T22:36:40Z</dcterms:modified>
</cp:coreProperties>
</file>